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68" r:id="rId4"/>
    <p:sldId id="267" r:id="rId5"/>
    <p:sldId id="270" r:id="rId6"/>
    <p:sldId id="269" r:id="rId7"/>
    <p:sldId id="258" r:id="rId8"/>
    <p:sldId id="277" r:id="rId9"/>
    <p:sldId id="276" r:id="rId10"/>
    <p:sldId id="260" r:id="rId11"/>
    <p:sldId id="259" r:id="rId12"/>
    <p:sldId id="271" r:id="rId13"/>
    <p:sldId id="274" r:id="rId14"/>
    <p:sldId id="262" r:id="rId15"/>
    <p:sldId id="272" r:id="rId16"/>
    <p:sldId id="273" r:id="rId17"/>
    <p:sldId id="261" r:id="rId18"/>
    <p:sldId id="275" r:id="rId19"/>
    <p:sldId id="265" r:id="rId20"/>
    <p:sldId id="257" r:id="rId21"/>
    <p:sldId id="263" r:id="rId22"/>
    <p:sldId id="26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FB4D-D221-CD42-B6DE-DFF3E9ABD2FD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6117-A147-F64D-B755-42B44955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agile2009.agilealliance.org/files/session_pdfs/Agile_2009_Release_Planning_Handouts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is the Agile Onion, from http://</a:t>
            </a:r>
            <a:r>
              <a:rPr lang="en-US" dirty="0" err="1" smtClean="0"/>
              <a:t>johandecoster.wordpress.com</a:t>
            </a:r>
            <a:r>
              <a:rPr lang="en-US" dirty="0" smtClean="0"/>
              <a:t>/category/estimating-and-planning/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www.mcpa.biz</a:t>
            </a:r>
            <a:r>
              <a:rPr lang="en-US" dirty="0" smtClean="0"/>
              <a:t>/2014/02/using-scrum-</a:t>
            </a:r>
            <a:r>
              <a:rPr lang="en-US" dirty="0" err="1" smtClean="0"/>
              <a:t>kanban</a:t>
            </a:r>
            <a:r>
              <a:rPr lang="en-US" dirty="0" smtClean="0"/>
              <a:t>-safe-</a:t>
            </a:r>
            <a:r>
              <a:rPr lang="en-US" dirty="0" err="1" smtClean="0"/>
              <a:t>dsdm</a:t>
            </a:r>
            <a:r>
              <a:rPr lang="en-US" dirty="0" smtClean="0"/>
              <a:t>-dad/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</a:t>
            </a:r>
            <a:r>
              <a:rPr lang="en-US" baseline="0" dirty="0" smtClean="0"/>
              <a:t> p 139</a:t>
            </a:r>
          </a:p>
          <a:p>
            <a:r>
              <a:rPr lang="en-US" baseline="0" dirty="0" smtClean="0"/>
              <a:t>Typical planning poker cards from http://</a:t>
            </a:r>
            <a:r>
              <a:rPr lang="en-US" baseline="0" dirty="0" err="1" smtClean="0"/>
              <a:t>apps.microsoft.com</a:t>
            </a:r>
            <a:r>
              <a:rPr lang="en-US" baseline="0" dirty="0" smtClean="0"/>
              <a:t>/windows/en-us/app/agile-planning-poker/fd84a52b-d0ce-478f-97e7-a82021a8fa6a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1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APM p 146.</a:t>
            </a:r>
          </a:p>
          <a:p>
            <a:r>
              <a:rPr lang="en-US" dirty="0" smtClean="0"/>
              <a:t>Image of Frank Lloyd</a:t>
            </a:r>
            <a:r>
              <a:rPr lang="en-US" baseline="0" dirty="0" smtClean="0"/>
              <a:t> Wright’s </a:t>
            </a:r>
            <a:r>
              <a:rPr lang="en-US" dirty="0" smtClean="0"/>
              <a:t>1908 Isabel</a:t>
            </a:r>
            <a:r>
              <a:rPr lang="en-US" baseline="0" dirty="0" smtClean="0"/>
              <a:t> Roberts house in River Forest, IL, </a:t>
            </a:r>
            <a:r>
              <a:rPr lang="en-US" dirty="0" smtClean="0"/>
              <a:t>from https://</a:t>
            </a:r>
            <a:r>
              <a:rPr lang="en-US" dirty="0" err="1" smtClean="0"/>
              <a:t>www.pinterest.com</a:t>
            </a:r>
            <a:r>
              <a:rPr lang="en-US" dirty="0" smtClean="0"/>
              <a:t>/timbailey859/frank-</a:t>
            </a:r>
            <a:r>
              <a:rPr lang="en-US" dirty="0" err="1" smtClean="0"/>
              <a:t>lloyd</a:t>
            </a:r>
            <a:r>
              <a:rPr lang="en-US" dirty="0" smtClean="0"/>
              <a:t>-wright/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8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 p 130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 p 145</a:t>
            </a:r>
          </a:p>
          <a:p>
            <a:r>
              <a:rPr lang="en-US" dirty="0" smtClean="0"/>
              <a:t>Unimproved</a:t>
            </a:r>
            <a:r>
              <a:rPr lang="en-US" baseline="0" dirty="0" smtClean="0"/>
              <a:t> mousetrap from http://</a:t>
            </a:r>
            <a:r>
              <a:rPr lang="en-US" baseline="0" dirty="0" err="1" smtClean="0"/>
              <a:t>cottagelife.com</a:t>
            </a:r>
            <a:r>
              <a:rPr lang="en-US" baseline="0" dirty="0" smtClean="0"/>
              <a:t>/13796/</a:t>
            </a:r>
            <a:r>
              <a:rPr lang="en-US" baseline="0" dirty="0" err="1" smtClean="0"/>
              <a:t>diy</a:t>
            </a:r>
            <a:r>
              <a:rPr lang="en-US" baseline="0" dirty="0" smtClean="0"/>
              <a:t>/tools-products/choosing-a-mousetrap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</a:t>
            </a:r>
            <a:r>
              <a:rPr lang="en-US" dirty="0" err="1" smtClean="0"/>
              <a:t>Highsmith’s</a:t>
            </a:r>
            <a:r>
              <a:rPr lang="en-US" dirty="0" smtClean="0"/>
              <a:t> presentation at </a:t>
            </a:r>
            <a:r>
              <a:rPr lang="en-US" sz="1200" dirty="0" smtClean="0">
                <a:hlinkClick r:id="rId3"/>
              </a:rPr>
              <a:t>http://agile2009.agilealliance.org/files/session_pdfs/Agile_2009_Release_Planning_Handouts.pdf</a:t>
            </a:r>
            <a:r>
              <a:rPr lang="en-US" sz="1200" dirty="0" smtClean="0"/>
              <a:t>, Slides 13 – 15. (Works fine on Firefox, if not Safari.)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 p 129</a:t>
            </a:r>
          </a:p>
          <a:p>
            <a:r>
              <a:rPr lang="en-US" dirty="0" smtClean="0"/>
              <a:t>Image from http://az14597.vo.msecnd.net/public/MontyFuse4/speculating/d02e2132-f9e1-4ea0-9930-5a97e2efbeaf.htm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B262-DEF5-F340-8B17-CB1E0F5EE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Marshall McLuhan image from http://</a:t>
            </a:r>
            <a:r>
              <a:rPr lang="en-US" dirty="0" err="1" smtClean="0"/>
              <a:t>www.periodicoenfoque.com.mx</a:t>
            </a:r>
            <a:r>
              <a:rPr lang="en-US" dirty="0" smtClean="0"/>
              <a:t>/2012/07/</a:t>
            </a:r>
            <a:r>
              <a:rPr lang="en-US" dirty="0" err="1" smtClean="0"/>
              <a:t>influyo</a:t>
            </a:r>
            <a:r>
              <a:rPr lang="en-US" dirty="0" smtClean="0"/>
              <a:t>-</a:t>
            </a:r>
            <a:r>
              <a:rPr lang="en-US" dirty="0" err="1" smtClean="0"/>
              <a:t>mcluhan</a:t>
            </a:r>
            <a:r>
              <a:rPr lang="en-US" dirty="0" smtClean="0"/>
              <a:t>-en-la-</a:t>
            </a:r>
            <a:r>
              <a:rPr lang="en-US" dirty="0" err="1" smtClean="0"/>
              <a:t>cultura</a:t>
            </a:r>
            <a:r>
              <a:rPr lang="en-US" dirty="0" smtClean="0"/>
              <a:t>-de-la-</a:t>
            </a:r>
            <a:r>
              <a:rPr lang="en-US" dirty="0" err="1" smtClean="0"/>
              <a:t>segunda</a:t>
            </a:r>
            <a:r>
              <a:rPr lang="en-US" dirty="0" smtClean="0"/>
              <a:t>-</a:t>
            </a:r>
            <a:r>
              <a:rPr lang="en-US" dirty="0" err="1" smtClean="0"/>
              <a:t>mitad</a:t>
            </a:r>
            <a:r>
              <a:rPr lang="en-US" dirty="0" smtClean="0"/>
              <a:t>-del-</a:t>
            </a:r>
            <a:r>
              <a:rPr lang="en-US" dirty="0" err="1" smtClean="0"/>
              <a:t>siglo</a:t>
            </a:r>
            <a:r>
              <a:rPr lang="en-US" dirty="0" smtClean="0"/>
              <a:t>-xx/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 p 196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Haircut image courtesy of http://</a:t>
            </a:r>
            <a:r>
              <a:rPr lang="en-US" dirty="0" err="1" smtClean="0"/>
              <a:t>library.austintexas.gov</a:t>
            </a:r>
            <a:r>
              <a:rPr lang="en-US" dirty="0" smtClean="0"/>
              <a:t>/archive/201211.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 </a:t>
            </a:r>
            <a:r>
              <a:rPr lang="en-US" dirty="0" err="1" smtClean="0"/>
              <a:t>pp</a:t>
            </a:r>
            <a:r>
              <a:rPr lang="en-US" dirty="0" smtClean="0"/>
              <a:t> 134-5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APM, p 140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Wikipedia for an intro to </a:t>
            </a:r>
            <a:r>
              <a:rPr lang="en-US" dirty="0" err="1" smtClean="0"/>
              <a:t>Kanban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6117-A147-F64D-B755-42B44955F7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0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8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D8D9-56C1-473A-9F9D-21B02573E835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4348-246C-4580-A87A-0398ABD39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714348-246C-4580-A87A-0398ABD39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ile2009.agilealliance.org/files/session_pdfs/Agile_2009_Release_Planning_Handout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Planning – Agile Style</a:t>
            </a:r>
            <a:br>
              <a:rPr lang="en-US" dirty="0" smtClean="0"/>
            </a:br>
            <a:r>
              <a:rPr lang="en-US" sz="2800" dirty="0" smtClean="0"/>
              <a:t>Highsmith, </a:t>
            </a:r>
            <a:r>
              <a:rPr lang="en-US" sz="2800" dirty="0" err="1" smtClean="0"/>
              <a:t>Ch</a:t>
            </a:r>
            <a:r>
              <a:rPr lang="en-US" sz="2800" dirty="0" smtClean="0"/>
              <a:t> 7</a:t>
            </a:r>
            <a:endParaRPr lang="en-US" dirty="0"/>
          </a:p>
        </p:txBody>
      </p:sp>
      <p:pic>
        <p:nvPicPr>
          <p:cNvPr id="4" name="Picture 3" descr="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21700" cy="4470400"/>
          </a:xfrm>
          <a:prstGeom prst="rect">
            <a:avLst/>
          </a:prstGeom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93808" y="61722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 kinds of iterations!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4098" y="304800"/>
            <a:ext cx="1051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CSSE579</a:t>
            </a:r>
          </a:p>
          <a:p>
            <a:pPr algn="ctr"/>
            <a:r>
              <a:rPr lang="en-US" dirty="0" smtClean="0"/>
              <a:t>Session 3</a:t>
            </a:r>
          </a:p>
          <a:p>
            <a:pPr algn="ctr"/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6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big, messy stories?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about technical stories?</a:t>
            </a:r>
          </a:p>
          <a:p>
            <a:endParaRPr lang="en-US" dirty="0"/>
          </a:p>
          <a:p>
            <a:r>
              <a:rPr lang="en-US" dirty="0" smtClean="0"/>
              <a:t>“A script will migrate the old database to the new system.”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68535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things </a:t>
            </a:r>
            <a:r>
              <a:rPr lang="en-US" i="1" dirty="0" smtClean="0"/>
              <a:t>we</a:t>
            </a:r>
            <a:r>
              <a:rPr lang="en-US" dirty="0" smtClean="0"/>
              <a:t> discover </a:t>
            </a:r>
            <a:br>
              <a:rPr lang="en-US" dirty="0" smtClean="0"/>
            </a:br>
            <a:r>
              <a:rPr lang="en-US" dirty="0" smtClean="0"/>
              <a:t>they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“In planning a product, however, some items that need to be delivered may not sound – at least to customers or product managers – as though they provide direct benefit.”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962400"/>
            <a:ext cx="19812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wants children to be main users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81400" y="3962400"/>
            <a:ext cx="19812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safety, they’ll all need to have short hair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562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guarantee that, our system better provide the haircuts!</a:t>
            </a:r>
          </a:p>
        </p:txBody>
      </p:sp>
      <p:pic>
        <p:nvPicPr>
          <p:cNvPr id="8" name="Picture 7" descr="hairc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62400"/>
            <a:ext cx="865632" cy="128930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590800" y="4724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4724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are made up of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has to sell the product in larger “chunks” than stories.</a:t>
            </a:r>
          </a:p>
          <a:p>
            <a:r>
              <a:rPr lang="en-US" dirty="0" smtClean="0"/>
              <a:t>In our combination of technical / customer value thinking, it makes sense to:</a:t>
            </a:r>
          </a:p>
          <a:p>
            <a:pPr lvl="1"/>
            <a:r>
              <a:rPr lang="en-US" dirty="0" smtClean="0"/>
              <a:t>Deal with features at a level of granularity where we can picture what we’d do, and how long it will take.</a:t>
            </a:r>
          </a:p>
          <a:p>
            <a:pPr lvl="1"/>
            <a:r>
              <a:rPr lang="en-US" dirty="0" smtClean="0"/>
              <a:t>While still being able to “roll-up” how these stories must fit into the whole feature &amp;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9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writes these stories?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Customer?</a:t>
            </a:r>
          </a:p>
          <a:p>
            <a:r>
              <a:rPr lang="en-US" dirty="0" smtClean="0"/>
              <a:t>Business analyst sitting with customer?  See next slide.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smtClean="0"/>
              <a:t>Developers sitting with customer?</a:t>
            </a:r>
          </a:p>
          <a:p>
            <a:r>
              <a:rPr lang="en-US" dirty="0" smtClean="0"/>
              <a:t>Big meeting like JAD? </a:t>
            </a:r>
          </a:p>
          <a:p>
            <a:pPr lvl="1"/>
            <a:r>
              <a:rPr lang="en-US" dirty="0" smtClean="0"/>
              <a:t>(See SPMH p 113)</a:t>
            </a:r>
          </a:p>
          <a:p>
            <a:r>
              <a:rPr lang="en-US" dirty="0" smtClean="0"/>
              <a:t>Trickle-down from systems engineering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Business Analyst?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904540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go on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“As a sales associate, the ability to calculate the total amount of the sale, so that I can negotiate payment with the customer.”</a:t>
            </a:r>
          </a:p>
          <a:p>
            <a:pPr lvl="1"/>
            <a:r>
              <a:rPr lang="en-US" dirty="0" smtClean="0"/>
              <a:t>Probably includes things for multiple people to develop at several layers of software.</a:t>
            </a:r>
          </a:p>
          <a:p>
            <a:pPr lvl="1"/>
            <a:r>
              <a:rPr lang="en-US" dirty="0" smtClean="0"/>
              <a:t>Quantify customer value and estimated “points” to do it.</a:t>
            </a:r>
          </a:p>
          <a:p>
            <a:pPr lvl="1"/>
            <a:r>
              <a:rPr lang="en-US" dirty="0" smtClean="0"/>
              <a:t>And perceived risks!</a:t>
            </a:r>
          </a:p>
          <a:p>
            <a:pPr lvl="1"/>
            <a:r>
              <a:rPr lang="en-US" dirty="0" smtClean="0"/>
              <a:t>Can add all these annotations.  (See APM p 139.)</a:t>
            </a:r>
          </a:p>
          <a:p>
            <a:pPr lvl="1"/>
            <a:r>
              <a:rPr lang="en-US" dirty="0" smtClean="0"/>
              <a:t>Putting them on cards or </a:t>
            </a:r>
            <a:r>
              <a:rPr lang="en-US" dirty="0" err="1" smtClean="0"/>
              <a:t>PostIts</a:t>
            </a:r>
            <a:r>
              <a:rPr lang="en-US" dirty="0" smtClean="0"/>
              <a:t> makes them Mobile.</a:t>
            </a:r>
          </a:p>
          <a:p>
            <a:pPr lvl="1"/>
            <a:r>
              <a:rPr lang="en-US" dirty="0" smtClean="0"/>
              <a:t>Could be used with “Parking Lot” (p 148), or </a:t>
            </a:r>
            <a:r>
              <a:rPr lang="en-US" dirty="0" err="1" smtClean="0"/>
              <a:t>Kanban</a:t>
            </a:r>
            <a:r>
              <a:rPr lang="en-US" dirty="0" smtClean="0"/>
              <a:t>, for example.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Big projects – need to automate all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 at work…</a:t>
            </a:r>
            <a:endParaRPr lang="en-US" dirty="0"/>
          </a:p>
        </p:txBody>
      </p:sp>
      <p:pic>
        <p:nvPicPr>
          <p:cNvPr id="4" name="Picture 3" descr="Kanbanboard-1024x5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569"/>
            <a:ext cx="9144000" cy="482203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 rot="16200000">
            <a:off x="-1981199" y="3124200"/>
            <a:ext cx="5257800" cy="2057400"/>
          </a:xfrm>
          <a:prstGeom prst="donu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3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fr-FR" dirty="0" smtClean="0"/>
              <a:t>’</a:t>
            </a:r>
            <a:r>
              <a:rPr lang="en-US" dirty="0" smtClean="0"/>
              <a:t>re still here!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0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planning poker?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828800"/>
            <a:ext cx="910341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shot.86254.1000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66" y="4168901"/>
            <a:ext cx="4238134" cy="23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 simplicity at all times!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 of maximizing the amount of work not done.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248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Always in vogue? – Minimalist architecture.</a:t>
            </a:r>
            <a:endParaRPr lang="en-US" dirty="0"/>
          </a:p>
        </p:txBody>
      </p:sp>
      <p:pic>
        <p:nvPicPr>
          <p:cNvPr id="7" name="Picture 6" descr="flw_river_forest_roberts_hse_603_edgewood_rt_remc_11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6" y="2743200"/>
            <a:ext cx="602871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iterations simplify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3 main ways?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Flexibility</a:t>
            </a:r>
            <a:r>
              <a:rPr lang="en-US" dirty="0" smtClean="0"/>
              <a:t> – change when you discover issues</a:t>
            </a:r>
          </a:p>
          <a:p>
            <a:pPr lvl="1"/>
            <a:r>
              <a:rPr lang="en-US" dirty="0" smtClean="0"/>
              <a:t>Know where problems are before committing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It’s </a:t>
            </a:r>
            <a:r>
              <a:rPr lang="en-US" dirty="0" smtClean="0">
                <a:solidFill>
                  <a:srgbClr val="FF0000"/>
                </a:solidFill>
              </a:rPr>
              <a:t>easier</a:t>
            </a:r>
            <a:r>
              <a:rPr lang="en-US" dirty="0" smtClean="0"/>
              <a:t> than up-front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Feedback</a:t>
            </a:r>
            <a:r>
              <a:rPr lang="en-US" dirty="0" smtClean="0"/>
              <a:t> to customer</a:t>
            </a:r>
          </a:p>
          <a:p>
            <a:pPr lvl="1"/>
            <a:r>
              <a:rPr lang="en-US" dirty="0" smtClean="0"/>
              <a:t>Lets them change their mind</a:t>
            </a:r>
            <a:endParaRPr lang="en-US" dirty="0"/>
          </a:p>
          <a:p>
            <a:r>
              <a:rPr lang="en-US" dirty="0" smtClean="0"/>
              <a:t>But – need to avoid “looming technical risk”</a:t>
            </a:r>
          </a:p>
          <a:p>
            <a:pPr lvl="1"/>
            <a:r>
              <a:rPr lang="en-US" dirty="0" smtClean="0"/>
              <a:t>Dodging “technical debt” – like building the DB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1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was Exam 1? - Feedback</a:t>
            </a:r>
          </a:p>
          <a:p>
            <a:r>
              <a:rPr lang="en-US" b="1" dirty="0" smtClean="0"/>
              <a:t>Our strategy </a:t>
            </a:r>
            <a:r>
              <a:rPr lang="en-US" dirty="0" smtClean="0"/>
              <a:t>– Start with “What does the PM do about planning?”  Then fill-in with closely related topics.</a:t>
            </a:r>
          </a:p>
          <a:p>
            <a:r>
              <a:rPr lang="en-US" dirty="0" smtClean="0"/>
              <a:t>Project planning proper:</a:t>
            </a:r>
          </a:p>
          <a:p>
            <a:pPr lvl="1"/>
            <a:r>
              <a:rPr lang="en-US" dirty="0" smtClean="0"/>
              <a:t>Slide set 1 – Agile planning – </a:t>
            </a:r>
            <a:r>
              <a:rPr lang="en-US" dirty="0" err="1" smtClean="0"/>
              <a:t>Highsmith’s</a:t>
            </a:r>
            <a:r>
              <a:rPr lang="en-US" dirty="0" smtClean="0"/>
              <a:t> view</a:t>
            </a:r>
          </a:p>
          <a:p>
            <a:pPr lvl="1"/>
            <a:r>
              <a:rPr lang="en-US" dirty="0" smtClean="0"/>
              <a:t>Slide set 2 – “Old school” planning – Phillips’ view</a:t>
            </a:r>
          </a:p>
          <a:p>
            <a:r>
              <a:rPr lang="en-US" dirty="0" smtClean="0"/>
              <a:t>Project/presentation feedback from each person</a:t>
            </a:r>
          </a:p>
          <a:p>
            <a:r>
              <a:rPr lang="en-US" dirty="0" smtClean="0"/>
              <a:t>Project planning – requirements (to read next):</a:t>
            </a:r>
          </a:p>
          <a:p>
            <a:pPr lvl="1"/>
            <a:r>
              <a:rPr lang="en-US" dirty="0" smtClean="0"/>
              <a:t>Slide set 3 – “Old school” requirements – Phillips’ view</a:t>
            </a:r>
          </a:p>
          <a:p>
            <a:pPr lvl="1"/>
            <a:r>
              <a:rPr lang="en-US" dirty="0" smtClean="0"/>
              <a:t>Slide </a:t>
            </a:r>
            <a:r>
              <a:rPr lang="en-US" dirty="0" smtClean="0"/>
              <a:t>set </a:t>
            </a:r>
            <a:r>
              <a:rPr lang="en-US" dirty="0" smtClean="0"/>
              <a:t>4 </a:t>
            </a:r>
            <a:r>
              <a:rPr lang="en-US" dirty="0" smtClean="0"/>
              <a:t>- Agile requirements – </a:t>
            </a:r>
            <a:r>
              <a:rPr lang="en-US" dirty="0" err="1" smtClean="0"/>
              <a:t>Highsmith’s</a:t>
            </a:r>
            <a:r>
              <a:rPr lang="en-US" dirty="0" smtClean="0"/>
              <a:t> view</a:t>
            </a:r>
          </a:p>
          <a:p>
            <a:r>
              <a:rPr lang="en-US" dirty="0" smtClean="0"/>
              <a:t>Next </a:t>
            </a:r>
            <a:r>
              <a:rPr lang="en-US" dirty="0" smtClean="0"/>
              <a:t>week’s 2</a:t>
            </a:r>
            <a:r>
              <a:rPr lang="en-US" baseline="30000" dirty="0" smtClean="0"/>
              <a:t>nd</a:t>
            </a:r>
            <a:r>
              <a:rPr lang="en-US" dirty="0" smtClean="0"/>
              <a:t> topic – Estimation (more planning!)</a:t>
            </a:r>
          </a:p>
          <a:p>
            <a:r>
              <a:rPr lang="en-US" dirty="0" smtClean="0"/>
              <a:t>Next week – Jared </a:t>
            </a:r>
            <a:r>
              <a:rPr lang="en-US" dirty="0" err="1" smtClean="0"/>
              <a:t>Goulding</a:t>
            </a:r>
            <a:r>
              <a:rPr lang="en-US" dirty="0" smtClean="0"/>
              <a:t> coming along from Rose-Hulman.</a:t>
            </a:r>
          </a:p>
          <a:p>
            <a:pPr lvl="1"/>
            <a:r>
              <a:rPr lang="en-US" dirty="0" smtClean="0"/>
              <a:t>And, it’s Good Friday / Passover</a:t>
            </a:r>
          </a:p>
        </p:txBody>
      </p:sp>
    </p:spTree>
    <p:extLst>
      <p:ext uri="{BB962C8B-B14F-4D97-AF65-F5344CB8AC3E}">
        <p14:creationId xmlns:p14="http://schemas.microsoft.com/office/powerpoint/2010/main" val="11048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of iterations…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1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343400"/>
            <a:ext cx="662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Difficult to explain to the customer: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75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quality ≠ More elaborate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2187"/>
            <a:ext cx="879105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58_istock_mousetrap-e13057534763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987800"/>
            <a:ext cx="36957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Anticipation </a:t>
            </a:r>
            <a:r>
              <a:rPr lang="en-US" dirty="0" err="1" smtClean="0"/>
              <a:t>vs</a:t>
            </a:r>
            <a:r>
              <a:rPr lang="en-US" dirty="0" smtClean="0"/>
              <a:t> adaptation</a:t>
            </a:r>
          </a:p>
          <a:p>
            <a:pPr lvl="1"/>
            <a:r>
              <a:rPr lang="en-US" dirty="0" smtClean="0"/>
              <a:t>More uncertainty and complexity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                   more adaptation</a:t>
            </a:r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Highsmith’s</a:t>
            </a:r>
            <a:r>
              <a:rPr lang="en-US" dirty="0"/>
              <a:t> presentation at </a:t>
            </a:r>
            <a:r>
              <a:rPr lang="en-US" sz="2400" dirty="0">
                <a:hlinkClick r:id="rId2"/>
              </a:rPr>
              <a:t>http://agile2009.agilealliance.org/files/session_pdfs/</a:t>
            </a:r>
            <a:r>
              <a:rPr lang="en-US" sz="2400" dirty="0" smtClean="0">
                <a:hlinkClick r:id="rId2"/>
              </a:rPr>
              <a:t>Agile_2009_Release_Planning_Handouts.pdf</a:t>
            </a:r>
            <a:r>
              <a:rPr lang="en-US" sz="2400" dirty="0" smtClean="0"/>
              <a:t>, Slides 13 – 15. (Works fine on Firefox, if not Safari.)</a:t>
            </a:r>
          </a:p>
          <a:p>
            <a:pPr lvl="1"/>
            <a:r>
              <a:rPr lang="en-US" sz="2400" dirty="0" smtClean="0"/>
              <a:t>This anticipates his </a:t>
            </a:r>
            <a:r>
              <a:rPr lang="en-US" sz="2400" dirty="0" err="1" smtClean="0"/>
              <a:t>Ch</a:t>
            </a:r>
            <a:r>
              <a:rPr lang="en-US" sz="2400" dirty="0" smtClean="0"/>
              <a:t> 8 – Multiple releases.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6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questions from the reading quiz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pick</a:t>
            </a:r>
          </a:p>
          <a:p>
            <a:r>
              <a:rPr lang="en-US" dirty="0" smtClean="0"/>
              <a:t>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3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overall view of agile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460500"/>
            <a:ext cx="75692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2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planning (for 1 release)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Starts with “Iteration 0” – 1 to 6 weeks</a:t>
            </a:r>
          </a:p>
          <a:p>
            <a:r>
              <a:rPr lang="en-US" dirty="0" smtClean="0"/>
              <a:t>Assume you have the following already:</a:t>
            </a:r>
          </a:p>
          <a:p>
            <a:pPr lvl="1"/>
            <a:r>
              <a:rPr lang="en-US" dirty="0" smtClean="0"/>
              <a:t>A start on requirements – vision, elevator statement, etc. (We’ll get back to these).</a:t>
            </a:r>
          </a:p>
          <a:p>
            <a:pPr lvl="1"/>
            <a:r>
              <a:rPr lang="en-US" dirty="0" smtClean="0"/>
              <a:t>A feasibility study.</a:t>
            </a:r>
          </a:p>
          <a:p>
            <a:pPr lvl="1"/>
            <a:r>
              <a:rPr lang="en-US" dirty="0" smtClean="0"/>
              <a:t>A basic architecture to use for the project.  (We’ll get back to design.)</a:t>
            </a:r>
          </a:p>
          <a:p>
            <a:r>
              <a:rPr lang="en-US" dirty="0" smtClean="0"/>
              <a:t>Do some project planning – not too much.</a:t>
            </a:r>
          </a:p>
          <a:p>
            <a:pPr lvl="1"/>
            <a:r>
              <a:rPr lang="en-US" dirty="0" smtClean="0"/>
              <a:t>Revolves around creating the “user stories.”</a:t>
            </a:r>
          </a:p>
          <a:p>
            <a:pPr lvl="1"/>
            <a:r>
              <a:rPr lang="en-US" b="1" dirty="0" smtClean="0"/>
              <a:t>Team</a:t>
            </a:r>
            <a:r>
              <a:rPr lang="en-US" dirty="0" smtClean="0"/>
              <a:t> / technology initiation.</a:t>
            </a:r>
          </a:p>
          <a:p>
            <a:r>
              <a:rPr lang="en-US" dirty="0" smtClean="0"/>
              <a:t>Don’t deliver useful components.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Highsmith calls planning “speculating”!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still “on plan”?</a:t>
            </a:r>
          </a:p>
          <a:p>
            <a:r>
              <a:rPr lang="en-US" dirty="0" smtClean="0"/>
              <a:t>No?</a:t>
            </a:r>
          </a:p>
          <a:p>
            <a:r>
              <a:rPr lang="en-US" dirty="0" smtClean="0"/>
              <a:t>Then it must be because…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You did something wrong that has to be remedied.  And it was not good that it happened.  Or,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We tried to plan, but “this” is how it turned out.  “Stuff” happened.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152400" y="4419600"/>
            <a:ext cx="5257800" cy="2057400"/>
          </a:xfrm>
          <a:prstGeom prst="donu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HedgingAndSpeculating_pl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90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“user stories”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expand the “Product vision” in detail.</a:t>
            </a:r>
          </a:p>
          <a:p>
            <a:r>
              <a:rPr lang="en-US" dirty="0" smtClean="0"/>
              <a:t>Need to build a “Product backlog” of known stories.</a:t>
            </a:r>
          </a:p>
          <a:p>
            <a:pPr lvl="1"/>
            <a:r>
              <a:rPr lang="en-US" dirty="0" smtClean="0"/>
              <a:t>Client will choose from these for each iteration.</a:t>
            </a:r>
          </a:p>
          <a:p>
            <a:pPr lvl="1"/>
            <a:r>
              <a:rPr lang="en-US" dirty="0" smtClean="0"/>
              <a:t>By priority – at least consider the greatest value first!</a:t>
            </a:r>
          </a:p>
          <a:p>
            <a:pPr lvl="1"/>
            <a:r>
              <a:rPr lang="en-US" dirty="0" smtClean="0"/>
              <a:t>But probably done with our help (e.g., what’s technically doable first).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4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– </a:t>
            </a:r>
            <a:br>
              <a:rPr lang="en-US" dirty="0" smtClean="0"/>
            </a:br>
            <a:r>
              <a:rPr lang="en-US" dirty="0" smtClean="0"/>
              <a:t>What’s a user story look like?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5437"/>
            <a:ext cx="85904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5105400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“The medium is the message.”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- McLuhan</a:t>
            </a:r>
            <a:endParaRPr lang="en-US" sz="3200" dirty="0"/>
          </a:p>
        </p:txBody>
      </p:sp>
      <p:pic>
        <p:nvPicPr>
          <p:cNvPr id="3" name="Picture 2" descr="Herbert-Marshall-McLuh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" y="4876800"/>
            <a:ext cx="2241804" cy="17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Story 1 enhanced: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r>
              <a:rPr lang="en-US" dirty="0" smtClean="0"/>
              <a:t> a credit analyst,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 want</a:t>
            </a:r>
            <a:r>
              <a:rPr lang="en-US" dirty="0" smtClean="0"/>
              <a:t> the ability to check the prior payment history</a:t>
            </a:r>
          </a:p>
          <a:p>
            <a:r>
              <a:rPr lang="en-US" dirty="0" smtClean="0"/>
              <a:t>With this customer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 that</a:t>
            </a:r>
            <a:r>
              <a:rPr lang="en-US" dirty="0" smtClean="0"/>
              <a:t> I can decide to grant a loan.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0"/>
            <a:ext cx="78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914" y="2438400"/>
            <a:ext cx="87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881735"/>
            <a:ext cx="204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/ Where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8514" y="4495800"/>
            <a:ext cx="78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9836" y="6488668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group activity –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do user stories now?</a:t>
            </a:r>
          </a:p>
          <a:p>
            <a:r>
              <a:rPr lang="en-US" dirty="0" smtClean="0"/>
              <a:t>Do they look like the ones we’ve discussed?</a:t>
            </a:r>
          </a:p>
          <a:p>
            <a:r>
              <a:rPr lang="en-US" dirty="0" smtClean="0"/>
              <a:t>If you don’t do them, what would it add?</a:t>
            </a:r>
          </a:p>
          <a:p>
            <a:r>
              <a:rPr lang="en-US" dirty="0" smtClean="0"/>
              <a:t>And what could you take away if you did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3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1241</Words>
  <Application>Microsoft Macintosh PowerPoint</Application>
  <PresentationFormat>On-screen Show (4:3)</PresentationFormat>
  <Paragraphs>158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Planning – Agile Style Highsmith, Ch 7</vt:lpstr>
      <vt:lpstr>Week 3’s plan</vt:lpstr>
      <vt:lpstr>An overall view of agile planning</vt:lpstr>
      <vt:lpstr>Agile planning (for 1 release)</vt:lpstr>
      <vt:lpstr>Highsmith calls planning “speculating”!</vt:lpstr>
      <vt:lpstr>Creating the “user stories”</vt:lpstr>
      <vt:lpstr>Review –  What’s a user story look like?</vt:lpstr>
      <vt:lpstr>User story variations</vt:lpstr>
      <vt:lpstr>Short group activity – User stories</vt:lpstr>
      <vt:lpstr>How about big, messy stories?</vt:lpstr>
      <vt:lpstr>How about things we discover  they need?</vt:lpstr>
      <vt:lpstr>Features are made up of stories</vt:lpstr>
      <vt:lpstr>Who writes these stories?</vt:lpstr>
      <vt:lpstr>Remember the Business Analyst?</vt:lpstr>
      <vt:lpstr>Stories go on cards</vt:lpstr>
      <vt:lpstr>Kanban at work…</vt:lpstr>
      <vt:lpstr>Remember planning poker?</vt:lpstr>
      <vt:lpstr>Go for simplicity at all times!</vt:lpstr>
      <vt:lpstr>How iterations simplify planning</vt:lpstr>
      <vt:lpstr>Visibility of iterations…</vt:lpstr>
      <vt:lpstr>High quality ≠ More elaborate</vt:lpstr>
      <vt:lpstr>Iteration 0</vt:lpstr>
      <vt:lpstr>Your questions from the reading quiz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– Agile Style</dc:title>
  <dc:creator>Mike Hewner</dc:creator>
  <cp:lastModifiedBy>Steve Chenoweth</cp:lastModifiedBy>
  <cp:revision>50</cp:revision>
  <dcterms:created xsi:type="dcterms:W3CDTF">2013-09-23T13:28:24Z</dcterms:created>
  <dcterms:modified xsi:type="dcterms:W3CDTF">2015-04-01T14:38:27Z</dcterms:modified>
</cp:coreProperties>
</file>